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2"/>
  </p:notesMasterIdLst>
  <p:handoutMasterIdLst>
    <p:handoutMasterId r:id="rId23"/>
  </p:handoutMasterIdLst>
  <p:sldIdLst>
    <p:sldId id="269" r:id="rId5"/>
    <p:sldId id="282" r:id="rId6"/>
    <p:sldId id="306" r:id="rId7"/>
    <p:sldId id="319" r:id="rId8"/>
    <p:sldId id="307" r:id="rId9"/>
    <p:sldId id="308" r:id="rId10"/>
    <p:sldId id="320" r:id="rId11"/>
    <p:sldId id="325" r:id="rId12"/>
    <p:sldId id="321" r:id="rId13"/>
    <p:sldId id="322" r:id="rId14"/>
    <p:sldId id="312" r:id="rId15"/>
    <p:sldId id="316" r:id="rId16"/>
    <p:sldId id="323" r:id="rId17"/>
    <p:sldId id="317" r:id="rId18"/>
    <p:sldId id="313" r:id="rId19"/>
    <p:sldId id="324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71F"/>
    <a:srgbClr val="10497E"/>
    <a:srgbClr val="8EBBE5"/>
    <a:srgbClr val="DF4661"/>
    <a:srgbClr val="EADA24"/>
    <a:srgbClr val="CEDC00"/>
    <a:srgbClr val="00A9CE"/>
    <a:srgbClr val="5B6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157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83B256-1AE0-4299-91E1-0281CD7A2E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38F86-38CE-4DB3-8EE3-0B519579F7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74900-D1A0-4A0B-B202-87900C6359C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B7D83-9813-44CE-8F08-3F9DFE2F7F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25C13-C0EE-44AC-8849-A39362DB4C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70286-22A5-42C5-BF59-1143C233F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1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0BDAC-D4CE-4D41-A270-2D994750B789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3771D-2FDF-40DF-842A-AEB113364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3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J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A80B9-591D-47DE-A0AD-79283E0317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7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99002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066744"/>
            <a:ext cx="8389815" cy="459911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04DF-D89F-4C72-831D-AC50F52B7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A16F9C-A1FA-4C62-850D-243092BDA9D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2DB9A4-EA49-46E4-B647-AC23B534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00527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32579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028B82-74C6-4485-8240-F11DFF541E3E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F4F0C6-6F07-4D9B-B3DC-99F78D31EF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51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+Pr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464659AB-23A8-4B33-B7B0-2E980AA82C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5" y="2768"/>
            <a:ext cx="12191637" cy="68577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6942E5-E0E3-443F-8730-F492A59CD1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FCA1FC-87A7-47EC-8AA4-B05594197578}"/>
              </a:ext>
            </a:extLst>
          </p:cNvPr>
          <p:cNvSpPr txBox="1"/>
          <p:nvPr userDrawn="1"/>
        </p:nvSpPr>
        <p:spPr>
          <a:xfrm>
            <a:off x="457200" y="5939135"/>
            <a:ext cx="46586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nscc.ca/programs</a:t>
            </a:r>
          </a:p>
        </p:txBody>
      </p:sp>
    </p:spTree>
    <p:extLst>
      <p:ext uri="{BB962C8B-B14F-4D97-AF65-F5344CB8AC3E}">
        <p14:creationId xmlns:p14="http://schemas.microsoft.com/office/powerpoint/2010/main" val="3948174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0+Pr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0285484A-33C1-4BE2-BDF8-3B2EBD16C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4" y="2768"/>
            <a:ext cx="12191639" cy="6857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35E0F-8D3D-408F-8AEA-5840F87DDA60}"/>
              </a:ext>
            </a:extLst>
          </p:cNvPr>
          <p:cNvSpPr txBox="1"/>
          <p:nvPr userDrawn="1"/>
        </p:nvSpPr>
        <p:spPr>
          <a:xfrm>
            <a:off x="457200" y="5939135"/>
            <a:ext cx="46586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nscc.ca/programs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63CA3-D70E-44C2-B9EA-D861CD043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01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% working in 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C8D117-D327-43D5-82A0-29FB7A4A6F62}"/>
              </a:ext>
            </a:extLst>
          </p:cNvPr>
          <p:cNvSpPr/>
          <p:nvPr userDrawn="1"/>
        </p:nvSpPr>
        <p:spPr>
          <a:xfrm>
            <a:off x="1916672" y="1247955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86%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NSCC grads feel </a:t>
            </a:r>
            <a:b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</a:b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their program prepared them for their career.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(NSCC 2014 Graduate Follow Up Study)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002764-C1EA-49BB-ABAD-D9C0B04CD3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C3F6B7-183A-443C-8366-B72B4EE3CF4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3559E7-7163-4F01-AC27-B1C999FFDE11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9E0DD1-B608-4F62-AFA0-EBFE531943A5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6595"/>
            <a:ext cx="0" cy="2373951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CD4B82-E1C9-4E2B-99A6-09C7AE59AE5A}"/>
              </a:ext>
            </a:extLst>
          </p:cNvPr>
          <p:cNvSpPr txBox="1"/>
          <p:nvPr userDrawn="1"/>
        </p:nvSpPr>
        <p:spPr>
          <a:xfrm>
            <a:off x="1472453" y="1705522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89%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8FA5E7-1FA4-4C91-ACC3-B259A5D7A053}"/>
              </a:ext>
            </a:extLst>
          </p:cNvPr>
          <p:cNvSpPr txBox="1"/>
          <p:nvPr userDrawn="1"/>
        </p:nvSpPr>
        <p:spPr>
          <a:xfrm>
            <a:off x="1635275" y="3912660"/>
            <a:ext cx="4043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feel their program prepared them for their career*</a:t>
            </a:r>
          </a:p>
        </p:txBody>
      </p:sp>
    </p:spTree>
    <p:extLst>
      <p:ext uri="{BB962C8B-B14F-4D97-AF65-F5344CB8AC3E}">
        <p14:creationId xmlns:p14="http://schemas.microsoft.com/office/powerpoint/2010/main" val="2343068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of jobs in P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D25FDC-4A9F-4160-988E-1AACFA635F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23ACB-5B15-4E80-AE24-2072B75B0B32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BC63BC-F9DB-43BC-A35D-6A0780D050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40486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DB2A48-426C-4E97-B2B5-0AA0C236ED5C}"/>
              </a:ext>
            </a:extLst>
          </p:cNvPr>
          <p:cNvCxnSpPr/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882CDD-762A-4BF5-8B2D-CD979ABA2AF7}"/>
              </a:ext>
            </a:extLst>
          </p:cNvPr>
          <p:cNvSpPr txBox="1"/>
          <p:nvPr userDrawn="1"/>
        </p:nvSpPr>
        <p:spPr>
          <a:xfrm>
            <a:off x="1561352" y="1751817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DB4B45-DE41-4AC7-B2F4-35E9B6606092}"/>
              </a:ext>
            </a:extLst>
          </p:cNvPr>
          <p:cNvSpPr txBox="1"/>
          <p:nvPr userDrawn="1"/>
        </p:nvSpPr>
        <p:spPr>
          <a:xfrm>
            <a:off x="1724174" y="3958955"/>
            <a:ext cx="4587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employed NSCC graduates live and work in Nova Scotia*</a:t>
            </a:r>
          </a:p>
        </p:txBody>
      </p:sp>
    </p:spTree>
    <p:extLst>
      <p:ext uri="{BB962C8B-B14F-4D97-AF65-F5344CB8AC3E}">
        <p14:creationId xmlns:p14="http://schemas.microsoft.com/office/powerpoint/2010/main" val="1671064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-Satsfa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A56B9-42A7-401E-A818-1C8234303A4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CECA89-13D2-4529-9915-8F1A96FDBE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AEBE2F-3367-409C-826F-CEF564AC65C4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0434A5-B73A-4F98-8CD4-3B40CD7991AA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*Canadian Occupational Projection System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FB3C3-C95F-4E3E-A151-342A66736F1C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061534"/>
            <a:ext cx="0" cy="2681728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ED8E32-7F45-4FBF-8223-B0AC73E7DFD1}"/>
              </a:ext>
            </a:extLst>
          </p:cNvPr>
          <p:cNvSpPr txBox="1"/>
          <p:nvPr userDrawn="1"/>
        </p:nvSpPr>
        <p:spPr>
          <a:xfrm>
            <a:off x="1472453" y="1541727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2/3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46A92-9FDD-4A08-94B2-8F0EA503A07B}"/>
              </a:ext>
            </a:extLst>
          </p:cNvPr>
          <p:cNvSpPr txBox="1"/>
          <p:nvPr userDrawn="1"/>
        </p:nvSpPr>
        <p:spPr>
          <a:xfrm>
            <a:off x="1635276" y="3748865"/>
            <a:ext cx="4765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projected job openings from 2011-20 are in occupations requiring college or university education.*</a:t>
            </a:r>
          </a:p>
        </p:txBody>
      </p:sp>
    </p:spTree>
    <p:extLst>
      <p:ext uri="{BB962C8B-B14F-4D97-AF65-F5344CB8AC3E}">
        <p14:creationId xmlns:p14="http://schemas.microsoft.com/office/powerpoint/2010/main" val="2889994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379EDD-02DF-468D-A67A-285DB3D295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B94D1E-AD4B-4B51-B544-0D92582706B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20F4D6-22CE-40D8-A058-2BA916EF75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56528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7FB3F-EC75-400A-8A19-C20D32866D39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16E60E-518F-49F5-B9AD-855D8BC46901}"/>
              </a:ext>
            </a:extLst>
          </p:cNvPr>
          <p:cNvSpPr txBox="1"/>
          <p:nvPr userDrawn="1"/>
        </p:nvSpPr>
        <p:spPr>
          <a:xfrm>
            <a:off x="1469696" y="1711448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6D984D-BA42-413B-B68E-B3D6AB2FE815}"/>
              </a:ext>
            </a:extLst>
          </p:cNvPr>
          <p:cNvSpPr txBox="1"/>
          <p:nvPr userDrawn="1"/>
        </p:nvSpPr>
        <p:spPr>
          <a:xfrm>
            <a:off x="1632518" y="3918586"/>
            <a:ext cx="4030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satisfied with their overall NSCC experience*</a:t>
            </a:r>
          </a:p>
        </p:txBody>
      </p:sp>
    </p:spTree>
    <p:extLst>
      <p:ext uri="{BB962C8B-B14F-4D97-AF65-F5344CB8AC3E}">
        <p14:creationId xmlns:p14="http://schemas.microsoft.com/office/powerpoint/2010/main" val="3054492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9D88B7-482F-495D-A944-FED3F74F1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19B972-CCE0-4535-9EE7-3AE66874420F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99FA43-0563-48EB-A03C-ECC43779A187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59263"/>
            <a:ext cx="0" cy="2679192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CA7760-3E74-428C-AD6D-BFB5C68325A6}"/>
              </a:ext>
            </a:extLst>
          </p:cNvPr>
          <p:cNvSpPr txBox="1"/>
          <p:nvPr userDrawn="1"/>
        </p:nvSpPr>
        <p:spPr>
          <a:xfrm>
            <a:off x="1469696" y="1650471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32%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92F45-BA7B-4AF5-ACA8-1FA0C4A8F9FF}"/>
              </a:ext>
            </a:extLst>
          </p:cNvPr>
          <p:cNvSpPr txBox="1"/>
          <p:nvPr userDrawn="1"/>
        </p:nvSpPr>
        <p:spPr>
          <a:xfrm>
            <a:off x="1632518" y="3857609"/>
            <a:ext cx="4335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NSCC students are the first generation in their family to attend post-secondary </a:t>
            </a:r>
          </a:p>
        </p:txBody>
      </p:sp>
    </p:spTree>
    <p:extLst>
      <p:ext uri="{BB962C8B-B14F-4D97-AF65-F5344CB8AC3E}">
        <p14:creationId xmlns:p14="http://schemas.microsoft.com/office/powerpoint/2010/main" val="16732428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A13F40-AD39-4EC6-A1E7-C10BE2142B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144B6D-E207-4E07-B16F-0B0446402B1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BC488-E24F-4D8C-8E9C-950981633C74}"/>
              </a:ext>
            </a:extLst>
          </p:cNvPr>
          <p:cNvSpPr/>
          <p:nvPr userDrawn="1"/>
        </p:nvSpPr>
        <p:spPr>
          <a:xfrm>
            <a:off x="5749092" y="336368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BILLION</a:t>
            </a:r>
            <a:endParaRPr lang="en-US" sz="36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2DC30B-DA16-469E-B417-19E4A56805E1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20309"/>
            <a:ext cx="0" cy="2657677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0C8508-E15A-4BB4-BCEE-C3DC9B7498FE}"/>
              </a:ext>
            </a:extLst>
          </p:cNvPr>
          <p:cNvSpPr txBox="1"/>
          <p:nvPr userDrawn="1"/>
        </p:nvSpPr>
        <p:spPr>
          <a:xfrm>
            <a:off x="1561352" y="1686500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$1.8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686CE-B2F1-4184-8602-4D7EEF222A76}"/>
              </a:ext>
            </a:extLst>
          </p:cNvPr>
          <p:cNvSpPr txBox="1"/>
          <p:nvPr userDrawn="1"/>
        </p:nvSpPr>
        <p:spPr>
          <a:xfrm>
            <a:off x="1724174" y="4070100"/>
            <a:ext cx="5152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NSCC and its students contributed to the Nova Scotia economy in 2016-17</a:t>
            </a:r>
          </a:p>
        </p:txBody>
      </p:sp>
    </p:spTree>
    <p:extLst>
      <p:ext uri="{BB962C8B-B14F-4D97-AF65-F5344CB8AC3E}">
        <p14:creationId xmlns:p14="http://schemas.microsoft.com/office/powerpoint/2010/main" val="3668059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J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A80B9-591D-47DE-A0AD-79283E0317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16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40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6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SCC Campus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3B04D5-8D1C-4456-97E6-B740CD092EDB}"/>
              </a:ext>
            </a:extLst>
          </p:cNvPr>
          <p:cNvSpPr/>
          <p:nvPr userDrawn="1"/>
        </p:nvSpPr>
        <p:spPr>
          <a:xfrm>
            <a:off x="405114" y="0"/>
            <a:ext cx="11786886" cy="6858000"/>
          </a:xfrm>
          <a:prstGeom prst="rect">
            <a:avLst/>
          </a:prstGeom>
          <a:solidFill>
            <a:srgbClr val="102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2C42E2-046F-4484-A2D7-3E3AF2B57EB2}"/>
              </a:ext>
            </a:extLst>
          </p:cNvPr>
          <p:cNvSpPr/>
          <p:nvPr userDrawn="1"/>
        </p:nvSpPr>
        <p:spPr>
          <a:xfrm>
            <a:off x="0" y="0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435673-9B23-4057-96B5-FC3C25CC64BD}"/>
              </a:ext>
            </a:extLst>
          </p:cNvPr>
          <p:cNvSpPr txBox="1">
            <a:spLocks/>
          </p:cNvSpPr>
          <p:nvPr userDrawn="1"/>
        </p:nvSpPr>
        <p:spPr>
          <a:xfrm>
            <a:off x="1371600" y="201168"/>
            <a:ext cx="7715380" cy="1449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Nova Scotia.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all over that.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C9B883F-643F-4D65-97D8-44B5999D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187" y="325519"/>
            <a:ext cx="8022739" cy="620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730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4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3B6E6-2D43-4CC8-B256-32D225BBA0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31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178779-F3C6-4459-9F77-F50D1735199D}"/>
              </a:ext>
            </a:extLst>
          </p:cNvPr>
          <p:cNvSpPr/>
          <p:nvPr userDrawn="1"/>
        </p:nvSpPr>
        <p:spPr>
          <a:xfrm>
            <a:off x="3356149" y="2524614"/>
            <a:ext cx="904352" cy="904352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6EAF8-B005-4887-810B-5630A90E1251}"/>
              </a:ext>
            </a:extLst>
          </p:cNvPr>
          <p:cNvSpPr/>
          <p:nvPr userDrawn="1"/>
        </p:nvSpPr>
        <p:spPr>
          <a:xfrm>
            <a:off x="3356149" y="4375988"/>
            <a:ext cx="904352" cy="904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15898-C9D7-49AA-B900-D7AAB269E7E8}"/>
              </a:ext>
            </a:extLst>
          </p:cNvPr>
          <p:cNvSpPr/>
          <p:nvPr userDrawn="1"/>
        </p:nvSpPr>
        <p:spPr>
          <a:xfrm>
            <a:off x="6109396" y="2524613"/>
            <a:ext cx="904351" cy="904351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B7453-468D-4BE5-A737-90B60B1250BC}"/>
              </a:ext>
            </a:extLst>
          </p:cNvPr>
          <p:cNvSpPr/>
          <p:nvPr userDrawn="1"/>
        </p:nvSpPr>
        <p:spPr>
          <a:xfrm>
            <a:off x="6109396" y="3439013"/>
            <a:ext cx="904351" cy="904351"/>
          </a:xfrm>
          <a:prstGeom prst="rect">
            <a:avLst/>
          </a:prstGeom>
          <a:solidFill>
            <a:srgbClr val="00A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F81F14-4744-47FE-A90C-27D7E8BD77F1}"/>
              </a:ext>
            </a:extLst>
          </p:cNvPr>
          <p:cNvSpPr/>
          <p:nvPr userDrawn="1"/>
        </p:nvSpPr>
        <p:spPr>
          <a:xfrm>
            <a:off x="6109396" y="4353413"/>
            <a:ext cx="904351" cy="904351"/>
          </a:xfrm>
          <a:prstGeom prst="rect">
            <a:avLst/>
          </a:prstGeom>
          <a:solidFill>
            <a:srgbClr val="CE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920D03-DDB1-4458-8FB5-C080DCD357B8}"/>
              </a:ext>
            </a:extLst>
          </p:cNvPr>
          <p:cNvSpPr/>
          <p:nvPr userDrawn="1"/>
        </p:nvSpPr>
        <p:spPr>
          <a:xfrm>
            <a:off x="7036322" y="2524613"/>
            <a:ext cx="904351" cy="904351"/>
          </a:xfrm>
          <a:prstGeom prst="rect">
            <a:avLst/>
          </a:prstGeom>
          <a:solidFill>
            <a:srgbClr val="FF6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B56FD3-A2D7-43ED-9DBB-A3FF32EC2585}"/>
              </a:ext>
            </a:extLst>
          </p:cNvPr>
          <p:cNvSpPr/>
          <p:nvPr userDrawn="1"/>
        </p:nvSpPr>
        <p:spPr>
          <a:xfrm>
            <a:off x="7036322" y="3439013"/>
            <a:ext cx="904351" cy="904351"/>
          </a:xfrm>
          <a:prstGeom prst="rect">
            <a:avLst/>
          </a:prstGeom>
          <a:solidFill>
            <a:srgbClr val="DF4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DECEC5-DF2D-4484-8A1A-921AE0CB7A70}"/>
              </a:ext>
            </a:extLst>
          </p:cNvPr>
          <p:cNvSpPr/>
          <p:nvPr userDrawn="1"/>
        </p:nvSpPr>
        <p:spPr>
          <a:xfrm>
            <a:off x="7036322" y="4353413"/>
            <a:ext cx="904351" cy="904351"/>
          </a:xfrm>
          <a:prstGeom prst="rect">
            <a:avLst/>
          </a:prstGeom>
          <a:solidFill>
            <a:srgbClr val="EADA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2F8F71-654A-4176-B0D0-0C9418B4E9A1}"/>
              </a:ext>
            </a:extLst>
          </p:cNvPr>
          <p:cNvSpPr/>
          <p:nvPr userDrawn="1"/>
        </p:nvSpPr>
        <p:spPr>
          <a:xfrm>
            <a:off x="3356149" y="3449062"/>
            <a:ext cx="904352" cy="904352"/>
          </a:xfrm>
          <a:prstGeom prst="rect">
            <a:avLst/>
          </a:prstGeom>
          <a:solidFill>
            <a:srgbClr val="5B6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0C46E-4F08-4AA3-9D59-E66C6503EE3A}"/>
              </a:ext>
            </a:extLst>
          </p:cNvPr>
          <p:cNvSpPr txBox="1"/>
          <p:nvPr userDrawn="1"/>
        </p:nvSpPr>
        <p:spPr>
          <a:xfrm>
            <a:off x="1985007" y="2505634"/>
            <a:ext cx="916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</a:t>
            </a:r>
          </a:p>
          <a:p>
            <a:r>
              <a:rPr lang="en-US" dirty="0"/>
              <a:t>brand</a:t>
            </a:r>
          </a:p>
          <a:p>
            <a:r>
              <a:rPr lang="en-US" dirty="0" err="1"/>
              <a:t>colours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4772FB-4F21-45E0-8B5B-4B4B5408B161}"/>
              </a:ext>
            </a:extLst>
          </p:cNvPr>
          <p:cNvSpPr txBox="1"/>
          <p:nvPr userDrawn="1"/>
        </p:nvSpPr>
        <p:spPr>
          <a:xfrm>
            <a:off x="8398333" y="2505634"/>
            <a:ext cx="1077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Seconday</a:t>
            </a:r>
            <a:endParaRPr lang="en-US" dirty="0"/>
          </a:p>
          <a:p>
            <a:r>
              <a:rPr lang="en-US" dirty="0"/>
              <a:t>brand</a:t>
            </a:r>
          </a:p>
          <a:p>
            <a:r>
              <a:rPr lang="en-US" dirty="0" err="1"/>
              <a:t>colours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28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62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CULINARY - M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CB7A6-7F3B-4D13-A58B-3FF2213B64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3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NURSING - GAB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5101F-11C8-498D-AF93-5A408D68E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29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8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52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- Blue">
    <p:bg>
      <p:bgPr>
        <a:solidFill>
          <a:srgbClr val="8EB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94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6806" y="148081"/>
            <a:ext cx="8212505" cy="707886"/>
          </a:xfrm>
          <a:prstGeom prst="rect">
            <a:avLst/>
          </a:prstGeom>
          <a:noFill/>
        </p:spPr>
        <p:txBody>
          <a:bodyPr vert="horz" wrap="none" lIns="91440" tIns="45720" rIns="10058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805" y="9898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583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703" r:id="rId2"/>
    <p:sldLayoutId id="2147483673" r:id="rId3"/>
    <p:sldLayoutId id="2147483675" r:id="rId4"/>
    <p:sldLayoutId id="2147483677" r:id="rId5"/>
    <p:sldLayoutId id="2147483701" r:id="rId6"/>
    <p:sldLayoutId id="2147483702" r:id="rId7"/>
    <p:sldLayoutId id="2147483687" r:id="rId8"/>
    <p:sldLayoutId id="2147483699" r:id="rId9"/>
    <p:sldLayoutId id="2147483678" r:id="rId10"/>
    <p:sldLayoutId id="2147483679" r:id="rId11"/>
    <p:sldLayoutId id="2147483680" r:id="rId12"/>
    <p:sldLayoutId id="2147483696" r:id="rId13"/>
    <p:sldLayoutId id="2147483682" r:id="rId14"/>
    <p:sldLayoutId id="2147483683" r:id="rId15"/>
    <p:sldLayoutId id="2147483684" r:id="rId16"/>
    <p:sldLayoutId id="2147483688" r:id="rId17"/>
    <p:sldLayoutId id="2147483692" r:id="rId18"/>
    <p:sldLayoutId id="2147483693" r:id="rId19"/>
    <p:sldLayoutId id="2147483694" r:id="rId20"/>
    <p:sldLayoutId id="2147483697" r:id="rId21"/>
    <p:sldLayoutId id="2147483686" r:id="rId22"/>
    <p:sldLayoutId id="2147483695" r:id="rId23"/>
    <p:sldLayoutId id="2147483698" r:id="rId24"/>
    <p:sldLayoutId id="2147483700" r:id="rId2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u="none" kern="1200" cap="none" baseline="0">
          <a:solidFill>
            <a:srgbClr val="10497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5B677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w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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›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Username@Domain.ca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file:///\\Server\share\directory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infrastructureservices.co.uk/what-is-a-forest-in-active-directory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1FF206D8-6329-4048-9614-14DA08F574CA}"/>
              </a:ext>
            </a:extLst>
          </p:cNvPr>
          <p:cNvSpPr txBox="1">
            <a:spLocks noChangeAspect="1"/>
          </p:cNvSpPr>
          <p:nvPr/>
        </p:nvSpPr>
        <p:spPr>
          <a:xfrm>
            <a:off x="504203" y="3585720"/>
            <a:ext cx="10795768" cy="1231106"/>
          </a:xfrm>
          <a:prstGeom prst="rect">
            <a:avLst/>
          </a:prstGeom>
          <a:noFill/>
        </p:spPr>
        <p:txBody>
          <a:bodyPr vert="horz" wrap="square" lIns="45720" tIns="0" rIns="45720" bIns="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u="none" kern="120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cs typeface="Aharoni" panose="02010803020104030203" pitchFamily="2" charset="-79"/>
              </a:rPr>
              <a:t>Active Directory</a:t>
            </a:r>
          </a:p>
          <a:p>
            <a:endParaRPr lang="en-US" sz="2000" b="0" dirty="0"/>
          </a:p>
          <a:p>
            <a:r>
              <a:rPr lang="en-US" sz="2000" b="0" dirty="0"/>
              <a:t>Updated: February 2022</a:t>
            </a:r>
          </a:p>
        </p:txBody>
      </p:sp>
    </p:spTree>
    <p:extLst>
      <p:ext uri="{BB962C8B-B14F-4D97-AF65-F5344CB8AC3E}">
        <p14:creationId xmlns:p14="http://schemas.microsoft.com/office/powerpoint/2010/main" val="127012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97726" y="199002"/>
            <a:ext cx="6682279" cy="615553"/>
          </a:xfrm>
        </p:spPr>
        <p:txBody>
          <a:bodyPr/>
          <a:lstStyle/>
          <a:p>
            <a:r>
              <a:rPr lang="en-US" dirty="0"/>
              <a:t>Active Directory Hierarchy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D4B610-0BC4-4435-BBDB-C2D2439C6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066799"/>
            <a:ext cx="9710257" cy="4906161"/>
          </a:xfrm>
        </p:spPr>
        <p:txBody>
          <a:bodyPr>
            <a:normAutofit/>
          </a:bodyPr>
          <a:lstStyle/>
          <a:p>
            <a:r>
              <a:rPr lang="en-US" b="1" dirty="0"/>
              <a:t>Objects</a:t>
            </a:r>
          </a:p>
          <a:p>
            <a:pPr lvl="1"/>
            <a:r>
              <a:rPr lang="en-US" dirty="0"/>
              <a:t>Users, computers, printers, shared folders, etc. are considered objects in your Domain</a:t>
            </a:r>
          </a:p>
          <a:p>
            <a:pPr lvl="1"/>
            <a:r>
              <a:rPr lang="en-US" dirty="0"/>
              <a:t>Each object has many attributes</a:t>
            </a:r>
          </a:p>
          <a:p>
            <a:pPr lvl="1"/>
            <a:r>
              <a:rPr lang="en-US" dirty="0"/>
              <a:t>Each user object has a globally unique identifier (GUID) which is deleted when object is deleted</a:t>
            </a:r>
          </a:p>
          <a:p>
            <a:pPr lvl="1"/>
            <a:r>
              <a:rPr lang="en-US" dirty="0"/>
              <a:t>User objects can be separated in groups for Group Policy and Security administration</a:t>
            </a:r>
          </a:p>
          <a:p>
            <a:pPr lvl="1"/>
            <a:endParaRPr lang="en-US" dirty="0"/>
          </a:p>
          <a:p>
            <a:r>
              <a:rPr lang="en-US" b="1" dirty="0"/>
              <a:t>Groups</a:t>
            </a:r>
          </a:p>
          <a:p>
            <a:pPr lvl="1"/>
            <a:r>
              <a:rPr lang="en-US" u="sng" dirty="0"/>
              <a:t>Local</a:t>
            </a:r>
            <a:r>
              <a:rPr lang="en-US" dirty="0"/>
              <a:t> – Manage objects on standalone server</a:t>
            </a:r>
          </a:p>
          <a:p>
            <a:pPr lvl="1"/>
            <a:r>
              <a:rPr lang="en-US" u="sng" dirty="0"/>
              <a:t>Domain local </a:t>
            </a:r>
            <a:r>
              <a:rPr lang="en-US" dirty="0"/>
              <a:t>– Group that exists within a domain</a:t>
            </a:r>
          </a:p>
          <a:p>
            <a:pPr lvl="1"/>
            <a:r>
              <a:rPr lang="en-US" u="sng" dirty="0"/>
              <a:t>Global</a:t>
            </a:r>
            <a:r>
              <a:rPr lang="en-US" dirty="0"/>
              <a:t> -  Can contain other groups, can be converted to Universal Group</a:t>
            </a:r>
          </a:p>
          <a:p>
            <a:pPr lvl="1"/>
            <a:r>
              <a:rPr lang="en-US" u="sng" dirty="0"/>
              <a:t>Universal</a:t>
            </a:r>
            <a:r>
              <a:rPr lang="en-US" dirty="0"/>
              <a:t> – Groups that span domains and trees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9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826226" y="224402"/>
            <a:ext cx="5499647" cy="615553"/>
          </a:xfrm>
        </p:spPr>
        <p:txBody>
          <a:bodyPr/>
          <a:lstStyle/>
          <a:p>
            <a:r>
              <a:rPr lang="en-US" dirty="0"/>
              <a:t>Active Directory Tools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7624FB-B972-4908-8775-18E27247F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226" y="1066800"/>
            <a:ext cx="8935312" cy="4598988"/>
          </a:xfrm>
        </p:spPr>
        <p:txBody>
          <a:bodyPr>
            <a:normAutofit fontScale="925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/>
              <a:t>Active Directory Administrative Center 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dirty="0"/>
              <a:t>Does not always create user </a:t>
            </a:r>
            <a:r>
              <a:rPr lang="en-US" dirty="0" err="1"/>
              <a:t>sAMAccount</a:t>
            </a:r>
            <a:r>
              <a:rPr lang="en-US" dirty="0"/>
              <a:t> Name or will not create Home directories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dirty="0"/>
              <a:t>For that reason we do not use ADAC for user and home directory creation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/>
              <a:t>Include access to Object attributes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/>
              <a:t>Active Directory Users and Computers 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automatically creates </a:t>
            </a:r>
            <a:r>
              <a:rPr lang="en-US" dirty="0" err="1"/>
              <a:t>sAMAccount</a:t>
            </a:r>
            <a:r>
              <a:rPr lang="en-US" dirty="0"/>
              <a:t> Name and directory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Does show Object attributes</a:t>
            </a:r>
          </a:p>
          <a:p>
            <a:pPr marL="45720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/>
              <a:t>AD Recycle Bin</a:t>
            </a: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Works similar to computer recycle bin but must be turned on and cannot be turned off.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30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97726" y="199002"/>
            <a:ext cx="6576672" cy="615553"/>
          </a:xfrm>
        </p:spPr>
        <p:txBody>
          <a:bodyPr/>
          <a:lstStyle/>
          <a:p>
            <a:r>
              <a:rPr lang="en-US" dirty="0"/>
              <a:t>Active Directory Attributes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69FF48D-E635-441F-A686-319F096A1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8389938" cy="4598988"/>
          </a:xfrm>
        </p:spPr>
        <p:txBody>
          <a:bodyPr>
            <a:normAutofit/>
          </a:bodyPr>
          <a:lstStyle/>
          <a:p>
            <a:r>
              <a:rPr lang="en-US" dirty="0"/>
              <a:t>Each Active Directory Object contains a set of attributes</a:t>
            </a:r>
          </a:p>
          <a:p>
            <a:endParaRPr lang="en-US" dirty="0"/>
          </a:p>
          <a:p>
            <a:r>
              <a:rPr lang="en-US" dirty="0"/>
              <a:t>Attributes include specific names used to identify a specific AD Object</a:t>
            </a:r>
          </a:p>
          <a:p>
            <a:endParaRPr lang="en-US" dirty="0"/>
          </a:p>
          <a:p>
            <a:r>
              <a:rPr lang="en-US" b="1" dirty="0" err="1"/>
              <a:t>sAMAccount</a:t>
            </a:r>
            <a:r>
              <a:rPr lang="en-US" b="1" dirty="0"/>
              <a:t> Name </a:t>
            </a:r>
            <a:r>
              <a:rPr lang="en-US" dirty="0"/>
              <a:t>– (Pre-Windows 2000) limited characters.</a:t>
            </a:r>
          </a:p>
          <a:p>
            <a:pPr lvl="1"/>
            <a:r>
              <a:rPr lang="en-US" dirty="0"/>
              <a:t>Works with NetBIOS name: Domain\Username</a:t>
            </a:r>
          </a:p>
          <a:p>
            <a:endParaRPr lang="en-US" dirty="0"/>
          </a:p>
          <a:p>
            <a:r>
              <a:rPr lang="en-US" b="1" dirty="0" err="1"/>
              <a:t>UserprincipalName</a:t>
            </a:r>
            <a:r>
              <a:rPr lang="en-US" b="1" dirty="0"/>
              <a:t> (UPN) or User Logon Name </a:t>
            </a:r>
            <a:r>
              <a:rPr lang="en-US" dirty="0"/>
              <a:t>– Larger limit of characters.</a:t>
            </a:r>
          </a:p>
          <a:p>
            <a:pPr lvl="1"/>
            <a:r>
              <a:rPr lang="en-US" dirty="0"/>
              <a:t>Works with DNS suffix: </a:t>
            </a:r>
            <a:r>
              <a:rPr lang="en-US" dirty="0">
                <a:hlinkClick r:id="rId2"/>
              </a:rPr>
              <a:t>Username@Domain.ca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9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97726" y="199002"/>
            <a:ext cx="6576672" cy="615553"/>
          </a:xfrm>
        </p:spPr>
        <p:txBody>
          <a:bodyPr/>
          <a:lstStyle/>
          <a:p>
            <a:r>
              <a:rPr lang="en-US" dirty="0"/>
              <a:t>Active Directory Attributes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9373DC-3EAA-43FD-878F-FDE0E15CE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9534088" cy="5015218"/>
          </a:xfrm>
        </p:spPr>
        <p:txBody>
          <a:bodyPr>
            <a:normAutofit/>
          </a:bodyPr>
          <a:lstStyle/>
          <a:p>
            <a:r>
              <a:rPr lang="en-US" b="1" dirty="0"/>
              <a:t>Home Drive </a:t>
            </a:r>
            <a:r>
              <a:rPr lang="en-US" dirty="0"/>
              <a:t>or Directory</a:t>
            </a:r>
          </a:p>
          <a:p>
            <a:pPr lvl="1"/>
            <a:r>
              <a:rPr lang="en-US" dirty="0"/>
              <a:t>Special type of mapped drive that contains a users folders and application data.</a:t>
            </a:r>
          </a:p>
          <a:p>
            <a:pPr lvl="1"/>
            <a:r>
              <a:rPr lang="en-US" dirty="0"/>
              <a:t>Similar to the local profile directory but on an server location.</a:t>
            </a:r>
          </a:p>
          <a:p>
            <a:pPr lvl="1"/>
            <a:r>
              <a:rPr lang="en-US" dirty="0"/>
              <a:t>Used in Roaming Profiles</a:t>
            </a:r>
          </a:p>
          <a:p>
            <a:pPr lvl="1"/>
            <a:r>
              <a:rPr lang="en-US" dirty="0"/>
              <a:t>Used in Folder Redirection.</a:t>
            </a:r>
          </a:p>
          <a:p>
            <a:pPr lvl="1"/>
            <a:r>
              <a:rPr lang="en-US" dirty="0"/>
              <a:t>Must contain:</a:t>
            </a:r>
          </a:p>
          <a:p>
            <a:pPr lvl="2">
              <a:lnSpc>
                <a:spcPts val="2275"/>
              </a:lnSpc>
              <a:spcBef>
                <a:spcPts val="0"/>
              </a:spcBef>
              <a:spcAft>
                <a:spcPts val="1800"/>
              </a:spcAft>
            </a:pPr>
            <a:r>
              <a:rPr lang="en-US" sz="1800" dirty="0">
                <a:solidFill>
                  <a:srgbClr val="11111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HOMEDRIVE=&lt;drive letter&gt;:</a:t>
            </a:r>
            <a:br>
              <a:rPr lang="en-US" sz="1800" dirty="0">
                <a:solidFill>
                  <a:srgbClr val="11111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11111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HOMESHARE=\\&lt;server name&gt;\&lt;share name&gt;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dirty="0"/>
              <a:t>Created automatically in share with all correct permissions.</a:t>
            </a:r>
          </a:p>
          <a:p>
            <a:pPr lvl="1"/>
            <a:r>
              <a:rPr lang="en-US" dirty="0"/>
              <a:t>Only directory where users have Full Control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05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97726" y="199002"/>
            <a:ext cx="9013045" cy="615553"/>
          </a:xfrm>
        </p:spPr>
        <p:txBody>
          <a:bodyPr/>
          <a:lstStyle/>
          <a:p>
            <a:r>
              <a:rPr lang="en-US" dirty="0"/>
              <a:t>Active Directory Naming Convention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33941F-E319-4695-8F9D-B8EAA689A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9819314" cy="496488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Canonical Name </a:t>
            </a:r>
            <a:r>
              <a:rPr lang="en-US" dirty="0"/>
              <a:t>– Relative Distinguished Name</a:t>
            </a:r>
          </a:p>
          <a:p>
            <a:pPr lvl="1"/>
            <a:r>
              <a:rPr lang="en-US" dirty="0"/>
              <a:t>Domain/Location/name</a:t>
            </a:r>
          </a:p>
          <a:p>
            <a:pPr lvl="1"/>
            <a:endParaRPr lang="en-US" dirty="0"/>
          </a:p>
          <a:p>
            <a:r>
              <a:rPr lang="en-US" b="1" dirty="0"/>
              <a:t>Distinguished Name</a:t>
            </a:r>
          </a:p>
          <a:p>
            <a:pPr lvl="1"/>
            <a:r>
              <a:rPr lang="en-US" dirty="0" err="1"/>
              <a:t>cn</a:t>
            </a:r>
            <a:r>
              <a:rPr lang="en-US" dirty="0"/>
              <a:t>=name, dc=</a:t>
            </a:r>
            <a:r>
              <a:rPr lang="en-US" dirty="0" err="1"/>
              <a:t>domain,dc</a:t>
            </a:r>
            <a:r>
              <a:rPr lang="en-US" dirty="0"/>
              <a:t>=</a:t>
            </a:r>
            <a:r>
              <a:rPr lang="en-US" dirty="0" err="1"/>
              <a:t>topleveldomain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Fully Qualified Domain Name </a:t>
            </a:r>
          </a:p>
          <a:p>
            <a:pPr lvl="1"/>
            <a:r>
              <a:rPr lang="en-US" dirty="0" err="1"/>
              <a:t>Server.domain.domain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Common Name </a:t>
            </a:r>
          </a:p>
          <a:p>
            <a:pPr lvl="1"/>
            <a:r>
              <a:rPr lang="en-US" dirty="0"/>
              <a:t>CN=Object Name</a:t>
            </a:r>
          </a:p>
          <a:p>
            <a:pPr lvl="1"/>
            <a:endParaRPr lang="en-US" dirty="0"/>
          </a:p>
          <a:p>
            <a:r>
              <a:rPr lang="en-US" b="1" dirty="0"/>
              <a:t>UNC Path</a:t>
            </a:r>
          </a:p>
          <a:p>
            <a:pPr lvl="1"/>
            <a:r>
              <a:rPr lang="en-US" dirty="0">
                <a:hlinkClick r:id="rId2" action="ppaction://hlinkfile"/>
              </a:rPr>
              <a:t>\\Server\share\directory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6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97726" y="199002"/>
            <a:ext cx="10011715" cy="615553"/>
          </a:xfrm>
        </p:spPr>
        <p:txBody>
          <a:bodyPr/>
          <a:lstStyle/>
          <a:p>
            <a:r>
              <a:rPr lang="en-US" dirty="0"/>
              <a:t>Helpful PowerShell cmdlets (commands)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009C97-AC97-40D0-86F2-9F19EA747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066800"/>
            <a:ext cx="10037841" cy="4981662"/>
          </a:xfrm>
        </p:spPr>
        <p:txBody>
          <a:bodyPr>
            <a:normAutofit/>
          </a:bodyPr>
          <a:lstStyle/>
          <a:p>
            <a:r>
              <a:rPr lang="en-US" dirty="0"/>
              <a:t>Get-Command –Module </a:t>
            </a:r>
            <a:r>
              <a:rPr lang="en-US" dirty="0" err="1"/>
              <a:t>ActiveDirectory</a:t>
            </a: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ADDomain</a:t>
            </a: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ADDomainController</a:t>
            </a:r>
            <a:r>
              <a:rPr lang="en-US" dirty="0"/>
              <a:t> –filter * | Select hostname, </a:t>
            </a:r>
            <a:r>
              <a:rPr lang="en-US" dirty="0" err="1"/>
              <a:t>operatingsystem</a:t>
            </a: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ADForest</a:t>
            </a: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ADGroup</a:t>
            </a: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ADGroupMembership</a:t>
            </a:r>
            <a:endParaRPr lang="en-US" dirty="0"/>
          </a:p>
          <a:p>
            <a:r>
              <a:rPr lang="en-US" dirty="0"/>
              <a:t>New-</a:t>
            </a:r>
            <a:r>
              <a:rPr lang="en-US" dirty="0" err="1"/>
              <a:t>ADGroup</a:t>
            </a:r>
            <a:endParaRPr lang="en-US" dirty="0"/>
          </a:p>
          <a:p>
            <a:r>
              <a:rPr lang="en-US" dirty="0"/>
              <a:t>Get-Member</a:t>
            </a:r>
          </a:p>
          <a:p>
            <a:r>
              <a:rPr lang="en-US" dirty="0"/>
              <a:t>Get-</a:t>
            </a:r>
            <a:r>
              <a:rPr lang="en-US" dirty="0" err="1"/>
              <a:t>ADUSer</a:t>
            </a:r>
            <a:endParaRPr lang="en-US" dirty="0"/>
          </a:p>
          <a:p>
            <a:r>
              <a:rPr lang="en-US" dirty="0"/>
              <a:t>New-</a:t>
            </a:r>
            <a:r>
              <a:rPr lang="en-US" dirty="0" err="1"/>
              <a:t>ADUser</a:t>
            </a:r>
            <a:endParaRPr lang="en-US" dirty="0"/>
          </a:p>
          <a:p>
            <a:r>
              <a:rPr lang="en-US" dirty="0"/>
              <a:t>Environmental variable for users = %username%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66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97726" y="199002"/>
            <a:ext cx="10011715" cy="615553"/>
          </a:xfrm>
        </p:spPr>
        <p:txBody>
          <a:bodyPr/>
          <a:lstStyle/>
          <a:p>
            <a:r>
              <a:rPr lang="en-US" dirty="0"/>
              <a:t>Helpful PowerShell cmdlets (commands)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86E6DF-419C-41D4-9E10-0654E26E0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066799"/>
            <a:ext cx="10037841" cy="4830661"/>
          </a:xfrm>
        </p:spPr>
        <p:txBody>
          <a:bodyPr>
            <a:normAutofit/>
          </a:bodyPr>
          <a:lstStyle/>
          <a:p>
            <a:r>
              <a:rPr lang="en-US" dirty="0"/>
              <a:t>Get-</a:t>
            </a:r>
            <a:r>
              <a:rPr lang="en-US" dirty="0" err="1"/>
              <a:t>ADUser</a:t>
            </a:r>
            <a:r>
              <a:rPr lang="en-US" dirty="0"/>
              <a:t> –Identity “</a:t>
            </a:r>
            <a:r>
              <a:rPr lang="en-US" i="1" dirty="0"/>
              <a:t>username</a:t>
            </a:r>
            <a:r>
              <a:rPr lang="en-US" dirty="0"/>
              <a:t>” -Properties * </a:t>
            </a:r>
          </a:p>
          <a:p>
            <a:r>
              <a:rPr lang="en-US" dirty="0"/>
              <a:t>Get-</a:t>
            </a:r>
            <a:r>
              <a:rPr lang="en-US" dirty="0" err="1"/>
              <a:t>ADUser</a:t>
            </a:r>
            <a:r>
              <a:rPr lang="en-US" dirty="0"/>
              <a:t> -Filter * -Properties * | Format-Table</a:t>
            </a:r>
          </a:p>
          <a:p>
            <a:r>
              <a:rPr lang="en-US" dirty="0"/>
              <a:t>Set-</a:t>
            </a:r>
            <a:r>
              <a:rPr lang="en-US" dirty="0" err="1"/>
              <a:t>ADUser</a:t>
            </a:r>
            <a:r>
              <a:rPr lang="en-US" dirty="0"/>
              <a:t> –Identity “</a:t>
            </a:r>
            <a:r>
              <a:rPr lang="en-US" i="1" dirty="0"/>
              <a:t>username”</a:t>
            </a:r>
            <a:r>
              <a:rPr lang="en-US" dirty="0"/>
              <a:t> –</a:t>
            </a:r>
            <a:r>
              <a:rPr lang="en-US" dirty="0" err="1"/>
              <a:t>ChangePasswordAtLogon</a:t>
            </a:r>
            <a:r>
              <a:rPr lang="en-US" dirty="0"/>
              <a:t> $True</a:t>
            </a:r>
          </a:p>
          <a:p>
            <a:r>
              <a:rPr lang="en-US" dirty="0"/>
              <a:t>Search-</a:t>
            </a:r>
            <a:r>
              <a:rPr lang="en-US" dirty="0" err="1"/>
              <a:t>ADAccount</a:t>
            </a:r>
            <a:r>
              <a:rPr lang="en-US" dirty="0"/>
              <a:t> –</a:t>
            </a:r>
            <a:r>
              <a:rPr lang="en-US" dirty="0" err="1"/>
              <a:t>LockedOut</a:t>
            </a:r>
            <a:endParaRPr lang="en-US" dirty="0"/>
          </a:p>
          <a:p>
            <a:r>
              <a:rPr lang="en-US" dirty="0"/>
              <a:t>Unlock-</a:t>
            </a:r>
            <a:r>
              <a:rPr lang="en-US" dirty="0" err="1"/>
              <a:t>ADAccount</a:t>
            </a:r>
            <a:r>
              <a:rPr lang="en-US" dirty="0"/>
              <a:t> –identity “</a:t>
            </a:r>
            <a:r>
              <a:rPr lang="en-US" i="1" dirty="0"/>
              <a:t>username</a:t>
            </a:r>
            <a:r>
              <a:rPr lang="en-US" dirty="0"/>
              <a:t>”</a:t>
            </a:r>
          </a:p>
          <a:p>
            <a:r>
              <a:rPr lang="en-US" dirty="0"/>
              <a:t>New-</a:t>
            </a:r>
            <a:r>
              <a:rPr lang="en-US" dirty="0" err="1"/>
              <a:t>AdOrganizationalUnit</a:t>
            </a: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ADOrganizationalUnit</a:t>
            </a:r>
            <a:endParaRPr lang="en-US" dirty="0"/>
          </a:p>
          <a:p>
            <a:r>
              <a:rPr lang="en-US" dirty="0"/>
              <a:t>New-</a:t>
            </a:r>
            <a:r>
              <a:rPr lang="en-US" dirty="0" err="1"/>
              <a:t>ADObject</a:t>
            </a:r>
            <a:endParaRPr lang="en-US" dirty="0"/>
          </a:p>
          <a:p>
            <a:r>
              <a:rPr lang="en-US" dirty="0"/>
              <a:t>Move-</a:t>
            </a:r>
            <a:r>
              <a:rPr lang="en-US" dirty="0" err="1"/>
              <a:t>ADObject</a:t>
            </a: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ADUser</a:t>
            </a:r>
            <a:r>
              <a:rPr lang="en-US" dirty="0"/>
              <a:t> -Filter * -Properties *| Format-Table Name, </a:t>
            </a:r>
            <a:r>
              <a:rPr lang="en-US" dirty="0" err="1"/>
              <a:t>CanonicleName</a:t>
            </a:r>
            <a:r>
              <a:rPr lang="en-US" dirty="0"/>
              <a:t>, </a:t>
            </a:r>
            <a:r>
              <a:rPr lang="en-US" dirty="0" err="1"/>
              <a:t>MemberOf</a:t>
            </a: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ADObject</a:t>
            </a:r>
            <a:r>
              <a:rPr lang="en-US" dirty="0"/>
              <a:t> -Identity "</a:t>
            </a:r>
            <a:r>
              <a:rPr lang="en-US" i="1" dirty="0" err="1"/>
              <a:t>ComputerDistinguishedName</a:t>
            </a:r>
            <a:r>
              <a:rPr lang="en-US" dirty="0"/>
              <a:t>" -Server "</a:t>
            </a:r>
            <a:r>
              <a:rPr lang="en-US" i="1" dirty="0" err="1"/>
              <a:t>HostName</a:t>
            </a:r>
            <a:r>
              <a:rPr lang="en-US" dirty="0"/>
              <a:t>" </a:t>
            </a:r>
          </a:p>
          <a:p>
            <a:r>
              <a:rPr lang="en-US" dirty="0"/>
              <a:t>Get-</a:t>
            </a:r>
            <a:r>
              <a:rPr lang="en-US" dirty="0" err="1"/>
              <a:t>SmbShareAccess</a:t>
            </a:r>
            <a:r>
              <a:rPr lang="en-US" dirty="0"/>
              <a:t> –name “</a:t>
            </a:r>
            <a:r>
              <a:rPr lang="en-US" i="1" dirty="0" err="1"/>
              <a:t>ShareName</a:t>
            </a:r>
            <a:r>
              <a:rPr lang="en-US" i="1" dirty="0"/>
              <a:t>”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0D1806A-F5C1-4996-9BEB-D4BCC3F6D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inherit"/>
              </a:rPr>
              <a:t>Set-ADUser -Identity username -ChangePasswordAtLogon $true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6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5793-7157-400A-8859-A1C5FBA7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728584"/>
            <a:ext cx="2599430" cy="615553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478CA183-2E0D-4979-A225-810B91AC6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8" y="2477986"/>
            <a:ext cx="2784764" cy="30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6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EE3021E-70C0-489F-92E1-4144C56D5FF8}"/>
              </a:ext>
            </a:extLst>
          </p:cNvPr>
          <p:cNvSpPr txBox="1">
            <a:spLocks noChangeAspect="1"/>
          </p:cNvSpPr>
          <p:nvPr/>
        </p:nvSpPr>
        <p:spPr>
          <a:xfrm>
            <a:off x="1425920" y="628200"/>
            <a:ext cx="8216352" cy="923330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u="none" kern="120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Summary of Information Covered</a:t>
            </a:r>
          </a:p>
          <a:p>
            <a:endParaRPr lang="en-US" sz="20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B9F29B-E8BF-4821-8154-F1E6DD1867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B5F67E-CDF2-42BE-9497-666855FFD38D}"/>
              </a:ext>
            </a:extLst>
          </p:cNvPr>
          <p:cNvSpPr/>
          <p:nvPr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60A30-C57D-4BEF-B768-087260A44B16}"/>
              </a:ext>
            </a:extLst>
          </p:cNvPr>
          <p:cNvSpPr txBox="1"/>
          <p:nvPr/>
        </p:nvSpPr>
        <p:spPr>
          <a:xfrm>
            <a:off x="1566250" y="1837853"/>
            <a:ext cx="867321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What is Active Directory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Active Directory </a:t>
            </a:r>
            <a:r>
              <a:rPr lang="en-US" sz="2800" b="1" dirty="0">
                <a:solidFill>
                  <a:schemeClr val="bg1"/>
                </a:solidFill>
              </a:rPr>
              <a:t>Replication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Active Directory </a:t>
            </a:r>
            <a:r>
              <a:rPr lang="en-US" sz="2800" b="1" dirty="0">
                <a:solidFill>
                  <a:schemeClr val="bg1"/>
                </a:solidFill>
              </a:rPr>
              <a:t>Hierarchy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Active Directory </a:t>
            </a:r>
            <a:r>
              <a:rPr lang="en-US" sz="2800" b="1" dirty="0">
                <a:solidFill>
                  <a:schemeClr val="bg1"/>
                </a:solidFill>
              </a:rPr>
              <a:t>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Active Directory </a:t>
            </a:r>
            <a:r>
              <a:rPr lang="en-US" sz="2800" b="1" dirty="0">
                <a:solidFill>
                  <a:schemeClr val="bg1"/>
                </a:solidFill>
              </a:rPr>
              <a:t>Attributes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Active Directory </a:t>
            </a:r>
            <a:r>
              <a:rPr lang="en-US" sz="2800" b="1" dirty="0">
                <a:solidFill>
                  <a:schemeClr val="bg1"/>
                </a:solidFill>
              </a:rPr>
              <a:t>Naming Conventions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Useful PowerShell commands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6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5255606" cy="615553"/>
          </a:xfrm>
        </p:spPr>
        <p:txBody>
          <a:bodyPr/>
          <a:lstStyle/>
          <a:p>
            <a:r>
              <a:rPr lang="en-US" dirty="0"/>
              <a:t>Active Directory (AD)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D323DB-662E-417B-B30C-197767732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799"/>
            <a:ext cx="9626367" cy="446993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Directory is a hierarchical structure that stores information about objects on a network.</a:t>
            </a:r>
          </a:p>
          <a:p>
            <a:endParaRPr lang="en-US" sz="2800" dirty="0"/>
          </a:p>
          <a:p>
            <a:r>
              <a:rPr lang="en-US" sz="2800" dirty="0"/>
              <a:t>Active Directory Database (known as the data store) contains information about network resources such as servers, printers, user accounts, groups of user accounts, security policies</a:t>
            </a:r>
          </a:p>
          <a:p>
            <a:endParaRPr lang="en-US" sz="2800" dirty="0"/>
          </a:p>
          <a:p>
            <a:r>
              <a:rPr lang="en-US" sz="2800" dirty="0"/>
              <a:t>Windows Server 2016 and up uses Active Directory to manage accounts, groups, and many more network management services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24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5569794" cy="615553"/>
          </a:xfrm>
        </p:spPr>
        <p:txBody>
          <a:bodyPr/>
          <a:lstStyle/>
          <a:p>
            <a:r>
              <a:rPr lang="en-US" dirty="0"/>
              <a:t>Active Directory (AD)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083E90-D027-4BF9-99AD-C3C4E2DCB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066800"/>
            <a:ext cx="9307585" cy="4914550"/>
          </a:xfrm>
        </p:spPr>
        <p:txBody>
          <a:bodyPr>
            <a:normAutofit/>
          </a:bodyPr>
          <a:lstStyle/>
          <a:p>
            <a:r>
              <a:rPr lang="en-US" b="1" dirty="0"/>
              <a:t>Domain controllers (DCs)</a:t>
            </a:r>
          </a:p>
          <a:p>
            <a:pPr lvl="1"/>
            <a:r>
              <a:rPr lang="en-US" dirty="0"/>
              <a:t>Servers that have the AD DS server role installed</a:t>
            </a:r>
          </a:p>
          <a:p>
            <a:pPr lvl="1"/>
            <a:r>
              <a:rPr lang="en-US" dirty="0"/>
              <a:t>Contain writable copies of information in Active Directory</a:t>
            </a:r>
          </a:p>
          <a:p>
            <a:pPr lvl="1"/>
            <a:endParaRPr lang="en-US" dirty="0"/>
          </a:p>
          <a:p>
            <a:r>
              <a:rPr lang="en-US" b="1" dirty="0"/>
              <a:t>Member servers</a:t>
            </a:r>
          </a:p>
          <a:p>
            <a:pPr lvl="1"/>
            <a:r>
              <a:rPr lang="en-US" dirty="0"/>
              <a:t>Servers on a network managed by Active Directory that do not have Active Directory installed</a:t>
            </a:r>
          </a:p>
          <a:p>
            <a:pPr lvl="1"/>
            <a:endParaRPr lang="en-US" dirty="0"/>
          </a:p>
          <a:p>
            <a:r>
              <a:rPr lang="en-US" b="1" dirty="0"/>
              <a:t>Domain</a:t>
            </a:r>
          </a:p>
          <a:p>
            <a:pPr lvl="1"/>
            <a:r>
              <a:rPr lang="en-US" dirty="0"/>
              <a:t>Container that holds information about all network resources that are grouped within it</a:t>
            </a:r>
          </a:p>
          <a:p>
            <a:pPr lvl="1"/>
            <a:r>
              <a:rPr lang="en-US" dirty="0"/>
              <a:t>Each resource is called an object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0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6935553" cy="615553"/>
          </a:xfrm>
        </p:spPr>
        <p:txBody>
          <a:bodyPr/>
          <a:lstStyle/>
          <a:p>
            <a:r>
              <a:rPr lang="en-US" sz="4000" dirty="0"/>
              <a:t>Active Directory Replication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0ADBF7-7224-4379-B7F2-944C51FE6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066799"/>
            <a:ext cx="9978705" cy="4906161"/>
          </a:xfrm>
        </p:spPr>
        <p:txBody>
          <a:bodyPr>
            <a:normAutofit/>
          </a:bodyPr>
          <a:lstStyle/>
          <a:p>
            <a:r>
              <a:rPr lang="en-US" b="1" dirty="0" err="1"/>
              <a:t>Multimaster</a:t>
            </a:r>
            <a:r>
              <a:rPr lang="en-US" dirty="0"/>
              <a:t> replication</a:t>
            </a:r>
          </a:p>
          <a:p>
            <a:pPr lvl="1"/>
            <a:r>
              <a:rPr lang="en-US" dirty="0"/>
              <a:t>Each DC is equal to every other DC in that it contains the full range of information that composes Active Directory</a:t>
            </a:r>
          </a:p>
          <a:p>
            <a:pPr lvl="1"/>
            <a:r>
              <a:rPr lang="en-US" dirty="0"/>
              <a:t>If information on one DC changes it is replicated to all other DCs</a:t>
            </a:r>
          </a:p>
          <a:p>
            <a:pPr lvl="1"/>
            <a:endParaRPr lang="en-US" dirty="0"/>
          </a:p>
          <a:p>
            <a:pPr fontAlgn="base"/>
            <a:r>
              <a:rPr lang="en-US" b="1" dirty="0"/>
              <a:t>Replication versus Syncing</a:t>
            </a:r>
          </a:p>
          <a:p>
            <a:pPr lvl="1" fontAlgn="base"/>
            <a:r>
              <a:rPr lang="en-US" dirty="0"/>
              <a:t>Replication creates exact copy of database</a:t>
            </a:r>
          </a:p>
          <a:p>
            <a:pPr lvl="1" fontAlgn="base"/>
            <a:r>
              <a:rPr lang="en-US" dirty="0"/>
              <a:t>Synchronization updates information to what has changed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5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97726" y="199002"/>
            <a:ext cx="6682279" cy="615553"/>
          </a:xfrm>
        </p:spPr>
        <p:txBody>
          <a:bodyPr/>
          <a:lstStyle/>
          <a:p>
            <a:r>
              <a:rPr lang="en-US" dirty="0"/>
              <a:t>Active Directory Hierarchy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3B256B-5DDB-42CC-84E2-CBD83BE7C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8389938" cy="4598988"/>
          </a:xfrm>
        </p:spPr>
        <p:txBody>
          <a:bodyPr>
            <a:normAutofit/>
          </a:bodyPr>
          <a:lstStyle/>
          <a:p>
            <a:r>
              <a:rPr lang="en-US" dirty="0"/>
              <a:t>The hierarchy of Active Directory include forests, trees, domains, organizational units (OU), and objects (O)</a:t>
            </a:r>
          </a:p>
          <a:p>
            <a:endParaRPr lang="en-US" dirty="0"/>
          </a:p>
          <a:p>
            <a:r>
              <a:rPr lang="en-US" b="1" dirty="0"/>
              <a:t>Forest</a:t>
            </a:r>
          </a:p>
          <a:p>
            <a:pPr lvl="1"/>
            <a:r>
              <a:rPr lang="en-US" dirty="0"/>
              <a:t>Consists of one or more Active Directory trees that are in a common relationship</a:t>
            </a:r>
          </a:p>
          <a:p>
            <a:pPr lvl="1"/>
            <a:endParaRPr lang="en-US" dirty="0"/>
          </a:p>
          <a:p>
            <a:r>
              <a:rPr lang="en-US" dirty="0"/>
              <a:t>Forests have the following characteristics:</a:t>
            </a:r>
          </a:p>
          <a:p>
            <a:pPr lvl="1"/>
            <a:r>
              <a:rPr lang="en-US" dirty="0"/>
              <a:t>The trees can use a disjointed namespace</a:t>
            </a:r>
          </a:p>
          <a:p>
            <a:pPr lvl="1"/>
            <a:r>
              <a:rPr lang="en-US" dirty="0"/>
              <a:t>All trees use the same schema</a:t>
            </a:r>
          </a:p>
          <a:p>
            <a:pPr lvl="1"/>
            <a:r>
              <a:rPr lang="en-US" dirty="0"/>
              <a:t>All trees use the same global catalog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62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97726" y="199002"/>
            <a:ext cx="6682279" cy="615553"/>
          </a:xfrm>
        </p:spPr>
        <p:txBody>
          <a:bodyPr/>
          <a:lstStyle/>
          <a:p>
            <a:r>
              <a:rPr lang="en-US" dirty="0"/>
              <a:t>Active Directory Hierarchy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546338-0356-403C-875C-C75DE1160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8389938" cy="4598988"/>
          </a:xfrm>
        </p:spPr>
        <p:txBody>
          <a:bodyPr>
            <a:normAutofit/>
          </a:bodyPr>
          <a:lstStyle/>
          <a:p>
            <a:r>
              <a:rPr lang="en-US" b="1" dirty="0"/>
              <a:t>Tree</a:t>
            </a:r>
          </a:p>
          <a:p>
            <a:pPr lvl="1"/>
            <a:r>
              <a:rPr lang="en-US" dirty="0"/>
              <a:t>Contains one or more domains that are in a common relationship</a:t>
            </a:r>
          </a:p>
          <a:p>
            <a:pPr lvl="1"/>
            <a:endParaRPr lang="en-US" dirty="0"/>
          </a:p>
          <a:p>
            <a:r>
              <a:rPr lang="en-US" dirty="0"/>
              <a:t>Tree has the following characteristics:</a:t>
            </a:r>
          </a:p>
          <a:p>
            <a:pPr lvl="1"/>
            <a:r>
              <a:rPr lang="en-US" dirty="0"/>
              <a:t>Domains are represented in a contiguous namespace and can be in a hierarchy</a:t>
            </a:r>
          </a:p>
          <a:p>
            <a:pPr lvl="1"/>
            <a:r>
              <a:rPr lang="en-US" dirty="0"/>
              <a:t>Two-way trust relationships exist between parent domains and child domains</a:t>
            </a:r>
          </a:p>
          <a:p>
            <a:pPr lvl="1"/>
            <a:r>
              <a:rPr lang="en-US" dirty="0"/>
              <a:t>All domains in a single tree use the same schema for all types of common objects</a:t>
            </a:r>
          </a:p>
          <a:p>
            <a:pPr lvl="1"/>
            <a:r>
              <a:rPr lang="en-US" dirty="0"/>
              <a:t>All domains use the same global catalog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7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5E151F0-03B6-2D93-17D5-8DA00D614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727" y="895445"/>
            <a:ext cx="8687178" cy="530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97726" y="199002"/>
            <a:ext cx="6682279" cy="615553"/>
          </a:xfrm>
        </p:spPr>
        <p:txBody>
          <a:bodyPr/>
          <a:lstStyle/>
          <a:p>
            <a:r>
              <a:rPr lang="en-US" dirty="0"/>
              <a:t>Active Directory Hierarchy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5E0C0-DD13-0D29-85CC-27BDD408448F}"/>
              </a:ext>
            </a:extLst>
          </p:cNvPr>
          <p:cNvSpPr txBox="1"/>
          <p:nvPr/>
        </p:nvSpPr>
        <p:spPr>
          <a:xfrm>
            <a:off x="1219200" y="6387548"/>
            <a:ext cx="8441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What is a Forest in Active Directory? (Explained - Best Practices) (cloudinfrastructureservices.co.uk)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7232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97726" y="199002"/>
            <a:ext cx="6682279" cy="615553"/>
          </a:xfrm>
        </p:spPr>
        <p:txBody>
          <a:bodyPr/>
          <a:lstStyle/>
          <a:p>
            <a:r>
              <a:rPr lang="en-US" dirty="0"/>
              <a:t>Active Directory Hierarchy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60D693-22AC-45CE-98E0-DACF110E0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8389938" cy="4598988"/>
          </a:xfrm>
        </p:spPr>
        <p:txBody>
          <a:bodyPr>
            <a:normAutofit/>
          </a:bodyPr>
          <a:lstStyle/>
          <a:p>
            <a:r>
              <a:rPr lang="en-US" b="1" dirty="0"/>
              <a:t>Domains</a:t>
            </a:r>
          </a:p>
          <a:p>
            <a:pPr lvl="1"/>
            <a:r>
              <a:rPr lang="en-US" dirty="0"/>
              <a:t>The domains in a tree typically have a hierarchical structure</a:t>
            </a:r>
          </a:p>
          <a:p>
            <a:pPr lvl="1"/>
            <a:r>
              <a:rPr lang="en-US" dirty="0"/>
              <a:t>Such as a root domain at the top and other domains under the root</a:t>
            </a:r>
          </a:p>
          <a:p>
            <a:pPr lvl="1"/>
            <a:endParaRPr lang="en-US" dirty="0"/>
          </a:p>
          <a:p>
            <a:r>
              <a:rPr lang="en-US" b="1" dirty="0"/>
              <a:t>Organizational unit (OU)</a:t>
            </a:r>
          </a:p>
          <a:p>
            <a:pPr lvl="1"/>
            <a:r>
              <a:rPr lang="en-US" dirty="0"/>
              <a:t>An OU is a grouping of related objects within a domain</a:t>
            </a:r>
          </a:p>
          <a:p>
            <a:pPr lvl="1"/>
            <a:r>
              <a:rPr lang="en-US" dirty="0"/>
              <a:t>OUs can be nested within OUs</a:t>
            </a:r>
          </a:p>
          <a:p>
            <a:pPr lvl="1"/>
            <a:r>
              <a:rPr lang="en-US" dirty="0"/>
              <a:t>Group Policy or security policies can be administered to an OU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38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NSCC Brand Colour Theme">
      <a:dk1>
        <a:srgbClr val="000000"/>
      </a:dk1>
      <a:lt1>
        <a:sysClr val="window" lastClr="FFFFFF"/>
      </a:lt1>
      <a:dk2>
        <a:srgbClr val="8C8985"/>
      </a:dk2>
      <a:lt2>
        <a:srgbClr val="8EBBE5"/>
      </a:lt2>
      <a:accent1>
        <a:srgbClr val="10497E"/>
      </a:accent1>
      <a:accent2>
        <a:srgbClr val="8C8985"/>
      </a:accent2>
      <a:accent3>
        <a:srgbClr val="8EBBE5"/>
      </a:accent3>
      <a:accent4>
        <a:srgbClr val="BF0D3E"/>
      </a:accent4>
      <a:accent5>
        <a:srgbClr val="CEDC00"/>
      </a:accent5>
      <a:accent6>
        <a:srgbClr val="3C1053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09F1E77650F745B18DD687BDB0280D" ma:contentTypeVersion="9" ma:contentTypeDescription="Create a new document." ma:contentTypeScope="" ma:versionID="ce99845403c31120552f5dc94fed862a">
  <xsd:schema xmlns:xsd="http://www.w3.org/2001/XMLSchema" xmlns:xs="http://www.w3.org/2001/XMLSchema" xmlns:p="http://schemas.microsoft.com/office/2006/metadata/properties" xmlns:ns2="519303f4-e114-4873-a962-6e06524e4a50" xmlns:ns3="a8337ce8-1428-4b13-8b6d-d6c85264f49c" targetNamespace="http://schemas.microsoft.com/office/2006/metadata/properties" ma:root="true" ma:fieldsID="6e6a902888f6c48035a40e571a827925" ns2:_="" ns3:_="">
    <xsd:import namespace="519303f4-e114-4873-a962-6e06524e4a50"/>
    <xsd:import namespace="a8337ce8-1428-4b13-8b6d-d6c85264f4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9303f4-e114-4873-a962-6e06524e4a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337ce8-1428-4b13-8b6d-d6c85264f49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BBD17D-4CD0-4B9B-9FC9-32AACDFC1AF0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519303f4-e114-4873-a962-6e06524e4a50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a8337ce8-1428-4b13-8b6d-d6c85264f49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D44A4C-8376-48B2-8DF4-D1D5730C8A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9303f4-e114-4873-a962-6e06524e4a50"/>
    <ds:schemaRef ds:uri="a8337ce8-1428-4b13-8b6d-d6c85264f4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1FFE67-40D3-42F5-A91A-B7D0505017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924</TotalTime>
  <Words>921</Words>
  <Application>Microsoft Office PowerPoint</Application>
  <PresentationFormat>Widescreen</PresentationFormat>
  <Paragraphs>185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Aharoni</vt:lpstr>
      <vt:lpstr>Arial</vt:lpstr>
      <vt:lpstr>Calibri</vt:lpstr>
      <vt:lpstr>inherit</vt:lpstr>
      <vt:lpstr>Interstate</vt:lpstr>
      <vt:lpstr>Interstate-Bold</vt:lpstr>
      <vt:lpstr>Interstate-Light</vt:lpstr>
      <vt:lpstr>Interstate-Regular</vt:lpstr>
      <vt:lpstr>Symbol</vt:lpstr>
      <vt:lpstr>Wingdings</vt:lpstr>
      <vt:lpstr>1_Office Theme</vt:lpstr>
      <vt:lpstr>PowerPoint Presentation</vt:lpstr>
      <vt:lpstr>PowerPoint Presentation</vt:lpstr>
      <vt:lpstr>Active Directory (AD)</vt:lpstr>
      <vt:lpstr>Active Directory (AD) </vt:lpstr>
      <vt:lpstr>Active Directory Replication</vt:lpstr>
      <vt:lpstr>Active Directory Hierarchy </vt:lpstr>
      <vt:lpstr>Active Directory Hierarchy </vt:lpstr>
      <vt:lpstr>Active Directory Hierarchy </vt:lpstr>
      <vt:lpstr>Active Directory Hierarchy </vt:lpstr>
      <vt:lpstr>Active Directory Hierarchy </vt:lpstr>
      <vt:lpstr>Active Directory Tools</vt:lpstr>
      <vt:lpstr>Active Directory Attributes</vt:lpstr>
      <vt:lpstr>Active Directory Attributes</vt:lpstr>
      <vt:lpstr>Active Directory Naming Convention</vt:lpstr>
      <vt:lpstr>Helpful PowerShell cmdlets (commands)</vt:lpstr>
      <vt:lpstr>Helpful PowerShell cmdlets (commands)</vt:lpstr>
      <vt:lpstr>Questions</vt:lpstr>
    </vt:vector>
  </TitlesOfParts>
  <Company>NSCC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Aucoin,Denis</dc:creator>
  <cp:lastModifiedBy>Dutka,Marie</cp:lastModifiedBy>
  <cp:revision>89</cp:revision>
  <dcterms:created xsi:type="dcterms:W3CDTF">2018-07-25T14:39:40Z</dcterms:created>
  <dcterms:modified xsi:type="dcterms:W3CDTF">2024-01-10T16:05:24Z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0x010100C309F1E77650F745B18DD687BDB0280D</vt:lpwstr>
  </property>
</Properties>
</file>